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7" r:id="rId7"/>
    <p:sldId id="261" r:id="rId8"/>
    <p:sldId id="262" r:id="rId9"/>
    <p:sldId id="263" r:id="rId10"/>
    <p:sldId id="264" r:id="rId11"/>
    <p:sldId id="265" r:id="rId12"/>
    <p:sldId id="266" r:id="rId13"/>
    <p:sldId id="268" r:id="rId14"/>
    <p:sldId id="277" r:id="rId15"/>
    <p:sldId id="269" r:id="rId16"/>
    <p:sldId id="270" r:id="rId17"/>
    <p:sldId id="272" r:id="rId18"/>
    <p:sldId id="273" r:id="rId19"/>
    <p:sldId id="275" r:id="rId20"/>
    <p:sldId id="282" r:id="rId21"/>
    <p:sldId id="274" r:id="rId22"/>
    <p:sldId id="276" r:id="rId23"/>
    <p:sldId id="278" r:id="rId24"/>
    <p:sldId id="279" r:id="rId25"/>
    <p:sldId id="281" r:id="rId26"/>
    <p:sldId id="280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rlesliechan@gmail.com" initials="m" lastIdx="2" clrIdx="0">
    <p:extLst>
      <p:ext uri="{19B8F6BF-5375-455C-9EA6-DF929625EA0E}">
        <p15:presenceInfo xmlns:p15="http://schemas.microsoft.com/office/powerpoint/2012/main" userId="56cce235be716a4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6-21T23:29:29.147" idx="1">
    <p:pos x="10" y="10"/>
    <p:text/>
    <p:extLst>
      <p:ext uri="{C676402C-5697-4E1C-873F-D02D1690AC5C}">
        <p15:threadingInfo xmlns:p15="http://schemas.microsoft.com/office/powerpoint/2012/main" timeZoneBias="-480"/>
      </p:ext>
    </p:extLst>
  </p:cm>
  <p:cm authorId="1" dt="2021-06-21T23:29:32.202" idx="2">
    <p:pos x="146" y="146"/>
    <p:text/>
    <p:extLst>
      <p:ext uri="{C676402C-5697-4E1C-873F-D02D1690AC5C}">
        <p15:threadingInfo xmlns:p15="http://schemas.microsoft.com/office/powerpoint/2012/main" timeZoneBias="-48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95685-5115-471C-87DD-81ADA334C759}" type="datetimeFigureOut">
              <a:rPr lang="en-HK" smtClean="0"/>
              <a:t>24/6/2021</a:t>
            </a:fld>
            <a:endParaRPr lang="en-H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2D9913-3936-451D-AF63-319AC485847A}" type="slidenum">
              <a:rPr lang="en-HK" smtClean="0"/>
              <a:t>‹#›</a:t>
            </a:fld>
            <a:endParaRPr lang="en-HK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7914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95685-5115-471C-87DD-81ADA334C759}" type="datetimeFigureOut">
              <a:rPr lang="en-HK" smtClean="0"/>
              <a:t>24/6/2021</a:t>
            </a:fld>
            <a:endParaRPr lang="en-HK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2D9913-3936-451D-AF63-319AC485847A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42257360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95685-5115-471C-87DD-81ADA334C759}" type="datetimeFigureOut">
              <a:rPr lang="en-HK" smtClean="0"/>
              <a:t>24/6/2021</a:t>
            </a:fld>
            <a:endParaRPr lang="en-H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2D9913-3936-451D-AF63-319AC485847A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17555757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95685-5115-471C-87DD-81ADA334C759}" type="datetimeFigureOut">
              <a:rPr lang="en-HK" smtClean="0"/>
              <a:t>24/6/2021</a:t>
            </a:fld>
            <a:endParaRPr lang="en-H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2D9913-3936-451D-AF63-319AC485847A}" type="slidenum">
              <a:rPr lang="en-HK" smtClean="0"/>
              <a:t>‹#›</a:t>
            </a:fld>
            <a:endParaRPr lang="en-HK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3239394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95685-5115-471C-87DD-81ADA334C759}" type="datetimeFigureOut">
              <a:rPr lang="en-HK" smtClean="0"/>
              <a:t>24/6/2021</a:t>
            </a:fld>
            <a:endParaRPr lang="en-H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2D9913-3936-451D-AF63-319AC485847A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111140110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95685-5115-471C-87DD-81ADA334C759}" type="datetimeFigureOut">
              <a:rPr lang="en-HK" smtClean="0"/>
              <a:t>24/6/2021</a:t>
            </a:fld>
            <a:endParaRPr lang="en-H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2D9913-3936-451D-AF63-319AC485847A}" type="slidenum">
              <a:rPr lang="en-HK" smtClean="0"/>
              <a:t>‹#›</a:t>
            </a:fld>
            <a:endParaRPr lang="en-HK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848772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95685-5115-471C-87DD-81ADA334C759}" type="datetimeFigureOut">
              <a:rPr lang="en-HK" smtClean="0"/>
              <a:t>24/6/2021</a:t>
            </a:fld>
            <a:endParaRPr lang="en-H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2D9913-3936-451D-AF63-319AC485847A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27173067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95685-5115-471C-87DD-81ADA334C759}" type="datetimeFigureOut">
              <a:rPr lang="en-HK" smtClean="0"/>
              <a:t>24/6/2021</a:t>
            </a:fld>
            <a:endParaRPr lang="en-H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2D9913-3936-451D-AF63-319AC485847A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30246767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95685-5115-471C-87DD-81ADA334C759}" type="datetimeFigureOut">
              <a:rPr lang="en-HK" smtClean="0"/>
              <a:t>24/6/2021</a:t>
            </a:fld>
            <a:endParaRPr lang="en-H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2D9913-3936-451D-AF63-319AC485847A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5438076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95685-5115-471C-87DD-81ADA334C759}" type="datetimeFigureOut">
              <a:rPr lang="en-HK" smtClean="0"/>
              <a:t>24/6/2021</a:t>
            </a:fld>
            <a:endParaRPr lang="en-H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2D9913-3936-451D-AF63-319AC485847A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8235793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95685-5115-471C-87DD-81ADA334C759}" type="datetimeFigureOut">
              <a:rPr lang="en-HK" smtClean="0"/>
              <a:t>24/6/2021</a:t>
            </a:fld>
            <a:endParaRPr lang="en-H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2D9913-3936-451D-AF63-319AC485847A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20712503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95685-5115-471C-87DD-81ADA334C759}" type="datetimeFigureOut">
              <a:rPr lang="en-HK" smtClean="0"/>
              <a:t>24/6/2021</a:t>
            </a:fld>
            <a:endParaRPr lang="en-H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2D9913-3936-451D-AF63-319AC485847A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27299832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95685-5115-471C-87DD-81ADA334C759}" type="datetimeFigureOut">
              <a:rPr lang="en-HK" smtClean="0"/>
              <a:t>24/6/2021</a:t>
            </a:fld>
            <a:endParaRPr lang="en-HK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2D9913-3936-451D-AF63-319AC485847A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17849131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95685-5115-471C-87DD-81ADA334C759}" type="datetimeFigureOut">
              <a:rPr lang="en-HK" smtClean="0"/>
              <a:t>24/6/2021</a:t>
            </a:fld>
            <a:endParaRPr lang="en-HK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2D9913-3936-451D-AF63-319AC485847A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33876405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95685-5115-471C-87DD-81ADA334C759}" type="datetimeFigureOut">
              <a:rPr lang="en-HK" smtClean="0"/>
              <a:t>24/6/2021</a:t>
            </a:fld>
            <a:endParaRPr lang="en-HK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2D9913-3936-451D-AF63-319AC485847A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34280246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95685-5115-471C-87DD-81ADA334C759}" type="datetimeFigureOut">
              <a:rPr lang="en-HK" smtClean="0"/>
              <a:t>24/6/2021</a:t>
            </a:fld>
            <a:endParaRPr lang="en-H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2D9913-3936-451D-AF63-319AC485847A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26015572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95685-5115-471C-87DD-81ADA334C759}" type="datetimeFigureOut">
              <a:rPr lang="en-HK" smtClean="0"/>
              <a:t>24/6/2021</a:t>
            </a:fld>
            <a:endParaRPr lang="en-H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2D9913-3936-451D-AF63-319AC485847A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18951251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93295685-5115-471C-87DD-81ADA334C759}" type="datetimeFigureOut">
              <a:rPr lang="en-HK" smtClean="0"/>
              <a:t>24/6/2021</a:t>
            </a:fld>
            <a:endParaRPr lang="en-H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H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272D9913-3936-451D-AF63-319AC485847A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237189576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en.wikipedia.org/wiki/List_of_largest_cities_in_Brazil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D51685-1882-4CE8-AC03-454156DBBC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0387" y="561974"/>
            <a:ext cx="8001000" cy="1381125"/>
          </a:xfrm>
        </p:spPr>
        <p:txBody>
          <a:bodyPr>
            <a:normAutofit fontScale="90000"/>
          </a:bodyPr>
          <a:lstStyle/>
          <a:p>
            <a:br>
              <a:rPr lang="en-HK" sz="4000" dirty="0"/>
            </a:br>
            <a:r>
              <a:rPr lang="en-HK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engineering final project</a:t>
            </a:r>
            <a:br>
              <a:rPr lang="en-HK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br>
              <a:rPr lang="en-HK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HK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Team member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5DEB6B-09C7-4C21-A87F-BADE8C8010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4212" y="2305050"/>
            <a:ext cx="6400800" cy="3495674"/>
          </a:xfrm>
        </p:spPr>
        <p:txBody>
          <a:bodyPr>
            <a:noAutofit/>
          </a:bodyPr>
          <a:lstStyle/>
          <a:p>
            <a:r>
              <a:rPr lang="en-HK" sz="3200" dirty="0">
                <a:solidFill>
                  <a:schemeClr val="tx1"/>
                </a:solidFill>
                <a:latin typeface="+mj-lt"/>
                <a:cs typeface="Arabic Typesetting" panose="020B0604020202020204" pitchFamily="66" charset="-78"/>
              </a:rPr>
              <a:t>Andrew</a:t>
            </a:r>
          </a:p>
          <a:p>
            <a:r>
              <a:rPr lang="en-HK" sz="3200" dirty="0" err="1">
                <a:solidFill>
                  <a:schemeClr val="tx1"/>
                </a:solidFill>
                <a:latin typeface="+mj-lt"/>
                <a:cs typeface="Arabic Typesetting" panose="020B0604020202020204" pitchFamily="66" charset="-78"/>
              </a:rPr>
              <a:t>Fatbe</a:t>
            </a:r>
            <a:endParaRPr lang="en-HK" sz="3200" dirty="0">
              <a:solidFill>
                <a:schemeClr val="tx1"/>
              </a:solidFill>
              <a:latin typeface="+mj-lt"/>
              <a:cs typeface="Arabic Typesetting" panose="020B0604020202020204" pitchFamily="66" charset="-78"/>
            </a:endParaRPr>
          </a:p>
          <a:p>
            <a:r>
              <a:rPr lang="en-HK" sz="3200" dirty="0">
                <a:solidFill>
                  <a:schemeClr val="tx1"/>
                </a:solidFill>
                <a:latin typeface="+mj-lt"/>
                <a:cs typeface="Arabic Typesetting" panose="020B0604020202020204" pitchFamily="66" charset="-78"/>
              </a:rPr>
              <a:t>Gary</a:t>
            </a:r>
          </a:p>
          <a:p>
            <a:r>
              <a:rPr lang="en-HK" sz="3200" dirty="0">
                <a:solidFill>
                  <a:schemeClr val="tx1"/>
                </a:solidFill>
                <a:latin typeface="+mj-lt"/>
                <a:cs typeface="Arabic Typesetting" panose="020B0604020202020204" pitchFamily="66" charset="-78"/>
              </a:rPr>
              <a:t>Leslie</a:t>
            </a:r>
          </a:p>
        </p:txBody>
      </p:sp>
    </p:spTree>
    <p:extLst>
      <p:ext uri="{BB962C8B-B14F-4D97-AF65-F5344CB8AC3E}">
        <p14:creationId xmlns:p14="http://schemas.microsoft.com/office/powerpoint/2010/main" val="513597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1040BA-08A0-4F37-85B5-83DE735DF1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H="1">
            <a:off x="309562" y="3743325"/>
            <a:ext cx="11198226" cy="2714624"/>
          </a:xfrm>
        </p:spPr>
        <p:txBody>
          <a:bodyPr>
            <a:normAutofit/>
          </a:bodyPr>
          <a:lstStyle/>
          <a:p>
            <a:r>
              <a:rPr lang="en-HK" sz="2600" dirty="0"/>
              <a:t>1. Luxury bedding/ Homeware</a:t>
            </a:r>
            <a:br>
              <a:rPr lang="en-HK" sz="2600" dirty="0"/>
            </a:br>
            <a:r>
              <a:rPr lang="en-HK" sz="2600" dirty="0"/>
              <a:t>2. Healthcare/ loss-weight </a:t>
            </a:r>
            <a:br>
              <a:rPr lang="en-HK" sz="2600" dirty="0"/>
            </a:br>
            <a:r>
              <a:rPr lang="en-HK" sz="2600" dirty="0"/>
              <a:t>3. Sport related</a:t>
            </a:r>
            <a:br>
              <a:rPr lang="en-HK" sz="2600" dirty="0"/>
            </a:br>
            <a:r>
              <a:rPr lang="en-HK" sz="2600" dirty="0"/>
              <a:t>4. movie decoration/ </a:t>
            </a:r>
            <a:r>
              <a:rPr lang="en-HK" sz="2600" dirty="0" err="1"/>
              <a:t>partyroom</a:t>
            </a:r>
            <a:r>
              <a:rPr lang="en-HK" sz="2600" dirty="0"/>
              <a:t> decoration</a:t>
            </a:r>
            <a:br>
              <a:rPr lang="en-HK" sz="2600" dirty="0"/>
            </a:br>
            <a:r>
              <a:rPr lang="en-HK" sz="2600" dirty="0"/>
              <a:t>5. Accessories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50E8A4-EFFE-4D57-A255-E7F2FE7745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2" y="561976"/>
            <a:ext cx="8534400" cy="1352549"/>
          </a:xfrm>
        </p:spPr>
        <p:txBody>
          <a:bodyPr/>
          <a:lstStyle/>
          <a:p>
            <a:pPr marL="0" indent="0">
              <a:buNone/>
            </a:pPr>
            <a:r>
              <a:rPr lang="en-HK" sz="2500" b="1" u="none" strike="noStrik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 (Body)"/>
                <a:ea typeface="Arial" panose="020B0604020202020204" pitchFamily="34" charset="0"/>
              </a:rPr>
              <a:t>What </a:t>
            </a:r>
            <a:r>
              <a:rPr lang="en-HK" sz="2500" u="none" strike="noStrike" dirty="0">
                <a:solidFill>
                  <a:schemeClr val="tx1"/>
                </a:solidFill>
                <a:effectLst/>
                <a:latin typeface="Century Gothic (Body)"/>
                <a:ea typeface="Arial" panose="020B0604020202020204" pitchFamily="34" charset="0"/>
              </a:rPr>
              <a:t>are the top 5 product categories?</a:t>
            </a:r>
          </a:p>
          <a:p>
            <a:endParaRPr lang="en-HK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4B33B3C-23FB-45B6-A437-D3B7068D00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722" y="1414602"/>
            <a:ext cx="11937630" cy="2048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8658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2C268D-2548-4257-8099-E51A719F8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B5ED60-EBE8-4FC2-84BA-1124913833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2" y="-325120"/>
            <a:ext cx="8534400" cy="269578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HK" sz="27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 (Body)"/>
                <a:ea typeface="Arial" panose="020B0604020202020204" pitchFamily="34" charset="0"/>
              </a:rPr>
              <a:t>Visualize</a:t>
            </a:r>
            <a:r>
              <a:rPr lang="en-HK" sz="2700" dirty="0">
                <a:solidFill>
                  <a:schemeClr val="tx1"/>
                </a:solidFill>
                <a:effectLst/>
                <a:latin typeface="Century Gothic (Body)"/>
                <a:ea typeface="Arial" panose="020B0604020202020204" pitchFamily="34" charset="0"/>
              </a:rPr>
              <a:t> the company’s customers’ demographics, sales trend, orders by categories, orders changes by year</a:t>
            </a:r>
            <a:endParaRPr lang="en-HK" sz="2700" u="none" strike="noStrike" dirty="0">
              <a:solidFill>
                <a:schemeClr val="tx1"/>
              </a:solidFill>
              <a:effectLst/>
              <a:latin typeface="Century Gothic (Body)"/>
              <a:ea typeface="Arial" panose="020B0604020202020204" pitchFamily="34" charset="0"/>
            </a:endParaRPr>
          </a:p>
          <a:p>
            <a:endParaRPr lang="en-HK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403E1CA-20A2-4448-9127-89956E8E47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212" y="1452685"/>
            <a:ext cx="9471842" cy="5318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3158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C4A2E7-A062-44EB-A678-298EB59776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4487332"/>
            <a:ext cx="9564688" cy="1507067"/>
          </a:xfrm>
        </p:spPr>
        <p:txBody>
          <a:bodyPr>
            <a:normAutofit/>
          </a:bodyPr>
          <a:lstStyle/>
          <a:p>
            <a:r>
              <a:rPr lang="en-HK" sz="3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</a:t>
            </a:r>
            <a:r>
              <a:rPr lang="en-HK" sz="30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 </a:t>
            </a:r>
            <a:r>
              <a:rPr lang="en-HK" sz="30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 can see the result  in next page!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9E1F90-52D2-4827-AA70-1BA5A68B51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2" y="685801"/>
            <a:ext cx="8534400" cy="857250"/>
          </a:xfrm>
        </p:spPr>
        <p:txBody>
          <a:bodyPr/>
          <a:lstStyle/>
          <a:p>
            <a:pPr marL="0" indent="0">
              <a:buNone/>
            </a:pPr>
            <a:r>
              <a:rPr lang="en-HK" sz="2500" dirty="0">
                <a:solidFill>
                  <a:schemeClr val="tx1"/>
                </a:solidFill>
                <a:latin typeface="Century Gothic (Body)"/>
                <a:ea typeface="Arial" panose="020B0604020202020204" pitchFamily="34" charset="0"/>
              </a:rPr>
              <a:t>Feedback </a:t>
            </a:r>
            <a:r>
              <a:rPr lang="en-HK" sz="25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 (Body)"/>
                <a:ea typeface="Arial" panose="020B0604020202020204" pitchFamily="34" charset="0"/>
              </a:rPr>
              <a:t>Sentiment Analysis</a:t>
            </a:r>
          </a:p>
          <a:p>
            <a:endParaRPr lang="en-HK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F3E684-574F-4A5D-A153-40AE8C0278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212" y="1543051"/>
            <a:ext cx="10363200" cy="3048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8364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5772E-E5FB-4F85-8E2B-0A0AFE1B0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F495E7-A671-4423-A8DA-3E04DC26CD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2" y="-467360"/>
            <a:ext cx="8534400" cy="2067561"/>
          </a:xfrm>
        </p:spPr>
        <p:txBody>
          <a:bodyPr/>
          <a:lstStyle/>
          <a:p>
            <a:pPr marL="0" indent="0">
              <a:buNone/>
            </a:pPr>
            <a:r>
              <a:rPr lang="en-HK" sz="2500" dirty="0">
                <a:solidFill>
                  <a:schemeClr val="tx1"/>
                </a:solidFill>
                <a:latin typeface="Century Gothic (Body)"/>
                <a:ea typeface="Arial" panose="020B0604020202020204" pitchFamily="34" charset="0"/>
              </a:rPr>
              <a:t>Feedback </a:t>
            </a:r>
            <a:r>
              <a:rPr lang="en-HK" sz="25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 (Body)"/>
                <a:ea typeface="Arial" panose="020B0604020202020204" pitchFamily="34" charset="0"/>
              </a:rPr>
              <a:t>Sentiment Analysis</a:t>
            </a:r>
          </a:p>
          <a:p>
            <a:endParaRPr lang="en-HK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9B569348-B0BE-4E39-8E2A-CD188C45C7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378" y="609355"/>
            <a:ext cx="10765017" cy="6048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6013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5772E-E5FB-4F85-8E2B-0A0AFE1B0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F495E7-A671-4423-A8DA-3E04DC26CD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2" y="-467360"/>
            <a:ext cx="8534400" cy="2067561"/>
          </a:xfrm>
        </p:spPr>
        <p:txBody>
          <a:bodyPr/>
          <a:lstStyle/>
          <a:p>
            <a:pPr marL="0" indent="0">
              <a:buNone/>
            </a:pPr>
            <a:r>
              <a:rPr lang="en-HK" sz="2500" dirty="0">
                <a:solidFill>
                  <a:schemeClr val="tx1"/>
                </a:solidFill>
                <a:latin typeface="Century Gothic (Body)"/>
                <a:ea typeface="Arial" panose="020B0604020202020204" pitchFamily="34" charset="0"/>
              </a:rPr>
              <a:t>Delivery </a:t>
            </a:r>
            <a:r>
              <a:rPr lang="en-HK" sz="25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 (Body)"/>
                <a:ea typeface="Arial" panose="020B0604020202020204" pitchFamily="34" charset="0"/>
              </a:rPr>
              <a:t>Status report</a:t>
            </a:r>
          </a:p>
          <a:p>
            <a:endParaRPr lang="en-HK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BB2A693F-6111-4AED-8141-A8C14A0CE4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212" y="566420"/>
            <a:ext cx="10143099" cy="5723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9740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8720D-7B3A-4DC3-AA26-9C657F11F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B43CE6-86EE-4BF1-8FCF-A699069FAA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2" y="-142875"/>
            <a:ext cx="8534400" cy="1590676"/>
          </a:xfrm>
        </p:spPr>
        <p:txBody>
          <a:bodyPr/>
          <a:lstStyle/>
          <a:p>
            <a:pPr marL="0" indent="0">
              <a:buNone/>
            </a:pPr>
            <a:r>
              <a:rPr lang="en-HK" sz="2500" dirty="0">
                <a:solidFill>
                  <a:schemeClr val="tx1"/>
                </a:solidFill>
                <a:latin typeface="Century Gothic (Body)"/>
                <a:ea typeface="Arial" panose="020B0604020202020204" pitchFamily="34" charset="0"/>
              </a:rPr>
              <a:t>Sales </a:t>
            </a:r>
            <a:r>
              <a:rPr lang="en-HK" sz="25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 (Body)"/>
                <a:ea typeface="Arial" panose="020B0604020202020204" pitchFamily="34" charset="0"/>
              </a:rPr>
              <a:t>Prediction</a:t>
            </a:r>
            <a:endParaRPr lang="en-HK" sz="25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 (Body)"/>
            </a:endParaRPr>
          </a:p>
          <a:p>
            <a:endParaRPr lang="en-HK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A87496-BF18-4D87-ABE4-E28AC748A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863601"/>
            <a:ext cx="7677150" cy="5529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4730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94146D-534A-4ABE-8294-D457A7C71B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0D27055-3EAB-430F-92A1-3E2DC73DAE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HK" sz="2800" dirty="0"/>
              <a:t>                        </a:t>
            </a:r>
          </a:p>
          <a:p>
            <a:pPr marL="0" indent="0" algn="ctr">
              <a:buNone/>
            </a:pPr>
            <a:endParaRPr lang="en-HK" sz="2800" dirty="0"/>
          </a:p>
          <a:p>
            <a:pPr marL="0" indent="0" algn="ctr">
              <a:buNone/>
            </a:pPr>
            <a:endParaRPr lang="en-HK" sz="2800" dirty="0"/>
          </a:p>
          <a:p>
            <a:pPr marL="0" indent="0" algn="ctr">
              <a:buNone/>
            </a:pPr>
            <a:r>
              <a:rPr lang="en-HK" sz="3800" dirty="0">
                <a:solidFill>
                  <a:schemeClr val="tx1"/>
                </a:solidFill>
              </a:rPr>
              <a:t>Demo Time</a:t>
            </a:r>
          </a:p>
        </p:txBody>
      </p:sp>
    </p:spTree>
    <p:extLst>
      <p:ext uri="{BB962C8B-B14F-4D97-AF65-F5344CB8AC3E}">
        <p14:creationId xmlns:p14="http://schemas.microsoft.com/office/powerpoint/2010/main" val="15403400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FB6E97-5F03-4F4E-9CA0-2C10C8935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52D1F8-3CFC-49B4-BB39-57D06B2DDD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2" y="685800"/>
            <a:ext cx="8534400" cy="329565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HK" sz="2500" b="1" i="1" dirty="0">
                <a:solidFill>
                  <a:schemeClr val="tx1"/>
                </a:solidFill>
              </a:rPr>
              <a:t>Based on the sentiment and prediction analysis, what should we suggest to </a:t>
            </a:r>
            <a:r>
              <a:rPr lang="en-HK" sz="2500" b="1" i="1" dirty="0" err="1">
                <a:solidFill>
                  <a:schemeClr val="tx1"/>
                </a:solidFill>
              </a:rPr>
              <a:t>Olist</a:t>
            </a:r>
            <a:r>
              <a:rPr lang="en-HK" sz="2500" b="1" i="1" dirty="0">
                <a:solidFill>
                  <a:schemeClr val="tx1"/>
                </a:solidFill>
              </a:rPr>
              <a:t> for future development?</a:t>
            </a:r>
          </a:p>
          <a:p>
            <a:pPr marL="0" indent="0">
              <a:buNone/>
            </a:pPr>
            <a:endParaRPr lang="en-HK" sz="2500" b="1" i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en-HK" sz="2500" b="1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Special offerings to boost overall sales on low sales period</a:t>
            </a:r>
          </a:p>
          <a:p>
            <a:pPr marL="0" indent="0">
              <a:buNone/>
            </a:pPr>
            <a:r>
              <a:rPr lang="en-HK" sz="2500" b="1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Improve low sales category</a:t>
            </a:r>
          </a:p>
          <a:p>
            <a:pPr marL="0" indent="0">
              <a:buNone/>
            </a:pPr>
            <a:r>
              <a:rPr lang="en-HK" sz="2500" b="1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</a:t>
            </a:r>
            <a:r>
              <a:rPr lang="en-US" sz="2500" b="1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Outsourcing</a:t>
            </a:r>
            <a:r>
              <a:rPr lang="en-HK" sz="2500" b="1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drivers for delivery during Sales or    Festival period</a:t>
            </a:r>
          </a:p>
          <a:p>
            <a:pPr marL="0" indent="0">
              <a:buNone/>
            </a:pPr>
            <a:r>
              <a:rPr lang="en-HK" sz="2500" b="1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 Investigate and Review the partner company with low review score</a:t>
            </a:r>
          </a:p>
        </p:txBody>
      </p:sp>
    </p:spTree>
    <p:extLst>
      <p:ext uri="{BB962C8B-B14F-4D97-AF65-F5344CB8AC3E}">
        <p14:creationId xmlns:p14="http://schemas.microsoft.com/office/powerpoint/2010/main" val="9753384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FB6E97-5F03-4F4E-9CA0-2C10C8935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H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52D1F8-3CFC-49B4-BB39-57D06B2DDD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3833" y="412409"/>
            <a:ext cx="8595157" cy="109639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HK" sz="2500" b="1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Special offerings to boost overall sales on low sales period</a:t>
            </a:r>
          </a:p>
          <a:p>
            <a:pPr marL="0" indent="0">
              <a:buNone/>
            </a:pPr>
            <a:endParaRPr lang="en-HK" sz="2500" b="1" i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5EAA6D1-2F19-4208-A1AC-9FD1435C5E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028" y="1159645"/>
            <a:ext cx="11047879" cy="5161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5837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FB6E97-5F03-4F4E-9CA0-2C10C8935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H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52D1F8-3CFC-49B4-BB39-57D06B2DDD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621" y="519545"/>
            <a:ext cx="8534400" cy="94769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HK" sz="2500" b="1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Free delivery services </a:t>
            </a:r>
          </a:p>
          <a:p>
            <a:pPr marL="0" indent="0">
              <a:buNone/>
            </a:pPr>
            <a:endParaRPr lang="en-HK" sz="2500" b="1" i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9F665886-FB44-4FE1-BE58-ECBA919C51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621" y="1127560"/>
            <a:ext cx="5834402" cy="5380120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AEEB1774-C979-474B-85D0-60D13AA419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2023" y="1159645"/>
            <a:ext cx="5640576" cy="5423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2785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71FD9A-57EF-4E0F-AE68-1AF535B16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H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16862B-3C3F-44BB-985E-AF349FE645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2" y="266699"/>
            <a:ext cx="8534400" cy="488632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HK" sz="3000" dirty="0">
                <a:solidFill>
                  <a:schemeClr val="tx1"/>
                </a:solidFill>
              </a:rPr>
              <a:t>Project Objective:</a:t>
            </a:r>
          </a:p>
          <a:p>
            <a:pPr marL="0" indent="0">
              <a:buNone/>
            </a:pPr>
            <a:r>
              <a:rPr lang="en-HK" sz="3000" dirty="0">
                <a:solidFill>
                  <a:schemeClr val="tx1"/>
                </a:solidFill>
              </a:rPr>
              <a:t>Help our client, </a:t>
            </a:r>
            <a:r>
              <a:rPr lang="en-HK" sz="3000" b="1" u="sng" dirty="0" err="1">
                <a:solidFill>
                  <a:schemeClr val="tx1"/>
                </a:solidFill>
              </a:rPr>
              <a:t>Olist</a:t>
            </a:r>
            <a:r>
              <a:rPr lang="en-HK" sz="3000" b="1" u="sng" dirty="0">
                <a:solidFill>
                  <a:schemeClr val="tx1"/>
                </a:solidFill>
              </a:rPr>
              <a:t> </a:t>
            </a:r>
            <a:r>
              <a:rPr lang="en-HK" sz="3000" dirty="0">
                <a:solidFill>
                  <a:schemeClr val="tx1"/>
                </a:solidFill>
              </a:rPr>
              <a:t>to analysis their dataset in below 3 main steps:</a:t>
            </a:r>
          </a:p>
          <a:p>
            <a:pPr marL="457200" indent="-457200">
              <a:buAutoNum type="arabicPeriod"/>
            </a:pPr>
            <a:r>
              <a:rPr lang="en-HK" sz="3000" dirty="0">
                <a:solidFill>
                  <a:schemeClr val="tx1"/>
                </a:solidFill>
              </a:rPr>
              <a:t>Dataset cleaning/ profiling</a:t>
            </a:r>
          </a:p>
          <a:p>
            <a:pPr marL="457200" indent="-457200">
              <a:buAutoNum type="arabicPeriod"/>
            </a:pPr>
            <a:r>
              <a:rPr lang="en-HK" sz="3000" dirty="0">
                <a:solidFill>
                  <a:schemeClr val="tx1"/>
                </a:solidFill>
              </a:rPr>
              <a:t>Data Visualization</a:t>
            </a:r>
          </a:p>
          <a:p>
            <a:pPr marL="457200" indent="-457200">
              <a:buAutoNum type="arabicPeriod"/>
            </a:pPr>
            <a:r>
              <a:rPr lang="en-HK" sz="3000" dirty="0">
                <a:solidFill>
                  <a:schemeClr val="tx1"/>
                </a:solidFill>
              </a:rPr>
              <a:t>Data Analysis</a:t>
            </a:r>
          </a:p>
        </p:txBody>
      </p:sp>
    </p:spTree>
    <p:extLst>
      <p:ext uri="{BB962C8B-B14F-4D97-AF65-F5344CB8AC3E}">
        <p14:creationId xmlns:p14="http://schemas.microsoft.com/office/powerpoint/2010/main" val="6509068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52D1F8-3CFC-49B4-BB39-57D06B2DDD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6942" y="565132"/>
            <a:ext cx="8534400" cy="94769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HK" sz="2500" b="1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Improve low sales category</a:t>
            </a:r>
          </a:p>
          <a:p>
            <a:pPr marL="0" indent="0">
              <a:buNone/>
            </a:pPr>
            <a:endParaRPr lang="en-HK" sz="2500" b="1" i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9891103-63E0-4AA1-9A90-2EAE8DDBAC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5052" y="1392367"/>
            <a:ext cx="8232792" cy="5321107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E315735E-4B94-4D88-A3BE-4F9D4A1F29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56" y="1040385"/>
            <a:ext cx="5664186" cy="2599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7867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52D1F8-3CFC-49B4-BB39-57D06B2DDD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6942" y="565132"/>
            <a:ext cx="8534400" cy="94769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HK" sz="2500" b="1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Improve low sales category</a:t>
            </a:r>
          </a:p>
          <a:p>
            <a:pPr marL="0" indent="0">
              <a:buNone/>
            </a:pPr>
            <a:endParaRPr lang="en-HK" sz="2500" b="1" i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5232AED-8C5E-4FA5-BFA3-9A33DBB601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9411" y="1021564"/>
            <a:ext cx="8268069" cy="286971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AD0FACA7-CB7D-4FD8-9836-6503C45F69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3689" y="4023427"/>
            <a:ext cx="8279829" cy="2681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3160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FB6E97-5F03-4F4E-9CA0-2C10C8935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H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52D1F8-3CFC-49B4-BB39-57D06B2DDD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26" y="346638"/>
            <a:ext cx="8534400" cy="94769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HK" sz="2500" b="1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Improve low sales category, special offers, giveaways…</a:t>
            </a:r>
          </a:p>
          <a:p>
            <a:pPr marL="0" indent="0">
              <a:buNone/>
            </a:pPr>
            <a:endParaRPr lang="en-HK" sz="2500" b="1" i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C66428D0-034A-4173-BD81-CA643A7099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7039" y="1159645"/>
            <a:ext cx="8826970" cy="4081908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A41808FC-945B-4D52-9F70-95CADD1ABC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" y="3164752"/>
            <a:ext cx="6729273" cy="3257553"/>
          </a:xfrm>
          <a:prstGeom prst="rect">
            <a:avLst/>
          </a:prstGeom>
        </p:spPr>
      </p:pic>
      <p:pic>
        <p:nvPicPr>
          <p:cNvPr id="6" name="Picture 5" descr="Calendar&#10;&#10;Description automatically generated">
            <a:extLst>
              <a:ext uri="{FF2B5EF4-FFF2-40B4-BE49-F238E27FC236}">
                <a16:creationId xmlns:a16="http://schemas.microsoft.com/office/drawing/2014/main" id="{2F7B7C41-9E9A-49ED-BA12-C01E80CB1C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26" y="1439141"/>
            <a:ext cx="3069597" cy="1725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1348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FB6E97-5F03-4F4E-9CA0-2C10C8935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H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52D1F8-3CFC-49B4-BB39-57D06B2DDD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6557" y="427793"/>
            <a:ext cx="8534400" cy="94769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500" b="1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Outsourcing</a:t>
            </a:r>
            <a:r>
              <a:rPr lang="en-HK" sz="2500" b="1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delivery services to others during seasonal sales periods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E6CC7EA3-47D8-4DC0-BD86-D4FC011F8D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565" y="2539013"/>
            <a:ext cx="4901611" cy="3061994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711ECDB2-8864-4A0C-8478-CC1055E05F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558"/>
          <a:stretch/>
        </p:blipFill>
        <p:spPr>
          <a:xfrm>
            <a:off x="5575176" y="1159645"/>
            <a:ext cx="6370719" cy="5492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6927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FB6E97-5F03-4F4E-9CA0-2C10C8935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HK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88D2C65-B961-49C6-B604-1727D63A50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0291" y="1243193"/>
            <a:ext cx="5937497" cy="5614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A4C1C14-5757-4EAB-BFC7-1A993434FC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2610" y="1562469"/>
            <a:ext cx="3644788" cy="4920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27BF2DD-FE3F-4145-95A8-8B94B439C9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5E7543A-9C61-4429-A375-42E411135F7B}"/>
              </a:ext>
            </a:extLst>
          </p:cNvPr>
          <p:cNvSpPr txBox="1">
            <a:spLocks/>
          </p:cNvSpPr>
          <p:nvPr/>
        </p:nvSpPr>
        <p:spPr>
          <a:xfrm>
            <a:off x="746557" y="427793"/>
            <a:ext cx="8534400" cy="9476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pitchFamily="18" charset="2"/>
              <a:buNone/>
            </a:pPr>
            <a:r>
              <a:rPr lang="en-US" sz="2500" b="1" i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Outsourcing</a:t>
            </a:r>
            <a:r>
              <a:rPr lang="en-HK" sz="2500" b="1" i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delivery services to others during seasonal sales periods </a:t>
            </a:r>
            <a:endParaRPr lang="en-HK" sz="2500" b="1" i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31733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FB6E97-5F03-4F4E-9CA0-2C10C8935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H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52D1F8-3CFC-49B4-BB39-57D06B2DDD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6557" y="427793"/>
            <a:ext cx="8534400" cy="94769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HK" sz="2500" b="1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Investigate and Review the partner company with low review score</a:t>
            </a: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A9F8B228-EDA0-4790-8E76-D7702D3995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557" y="1226332"/>
            <a:ext cx="9826748" cy="5535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4938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89F6A-C2D2-480B-9BDA-E09E898B4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Limitations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9BD993-5B0A-4599-9562-026CFD123F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HK" dirty="0">
                <a:solidFill>
                  <a:schemeClr val="tx1"/>
                </a:solidFill>
              </a:rPr>
              <a:t>Some key values are missing</a:t>
            </a:r>
          </a:p>
          <a:p>
            <a:pPr lvl="1"/>
            <a:r>
              <a:rPr lang="en-HK" dirty="0">
                <a:solidFill>
                  <a:schemeClr val="tx1"/>
                </a:solidFill>
              </a:rPr>
              <a:t>Example : the delivery costs </a:t>
            </a:r>
          </a:p>
          <a:p>
            <a:pPr lvl="1"/>
            <a:r>
              <a:rPr lang="en-HK" dirty="0">
                <a:solidFill>
                  <a:schemeClr val="tx1"/>
                </a:solidFill>
              </a:rPr>
              <a:t>Rules behind the freight value ? </a:t>
            </a:r>
          </a:p>
          <a:p>
            <a:pPr lvl="1"/>
            <a:r>
              <a:rPr lang="en-HK" dirty="0">
                <a:solidFill>
                  <a:schemeClr val="tx1"/>
                </a:solidFill>
              </a:rPr>
              <a:t>Profit margins </a:t>
            </a:r>
          </a:p>
          <a:p>
            <a:r>
              <a:rPr lang="en-HK" dirty="0">
                <a:solidFill>
                  <a:schemeClr val="tx1"/>
                </a:solidFill>
              </a:rPr>
              <a:t>Analysis are only based on the total count of the orders</a:t>
            </a:r>
          </a:p>
        </p:txBody>
      </p:sp>
    </p:spTree>
    <p:extLst>
      <p:ext uri="{BB962C8B-B14F-4D97-AF65-F5344CB8AC3E}">
        <p14:creationId xmlns:p14="http://schemas.microsoft.com/office/powerpoint/2010/main" val="41596955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C8483-0144-4664-B4C0-3D2A8F2E2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3752850"/>
            <a:ext cx="8534400" cy="2241549"/>
          </a:xfrm>
        </p:spPr>
        <p:txBody>
          <a:bodyPr/>
          <a:lstStyle/>
          <a:p>
            <a:endParaRPr lang="en-H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0847F7-E7F0-494F-A0C9-F2B1A3BD42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5212" y="771525"/>
            <a:ext cx="8534400" cy="393382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HK" sz="3000" b="1" u="sng" dirty="0">
                <a:solidFill>
                  <a:schemeClr val="tx1"/>
                </a:solidFill>
                <a:latin typeface="Century Gothic (Body)"/>
              </a:rPr>
              <a:t>What is </a:t>
            </a:r>
            <a:r>
              <a:rPr lang="en-HK" sz="3000" b="1" u="sng" dirty="0" err="1">
                <a:solidFill>
                  <a:schemeClr val="tx1"/>
                </a:solidFill>
                <a:latin typeface="Century Gothic (Body)"/>
              </a:rPr>
              <a:t>Olist</a:t>
            </a:r>
            <a:r>
              <a:rPr lang="en-HK" sz="3000" b="1" u="sng" dirty="0">
                <a:solidFill>
                  <a:schemeClr val="tx1"/>
                </a:solidFill>
                <a:latin typeface="Century Gothic (Body)"/>
              </a:rPr>
              <a:t>?</a:t>
            </a:r>
          </a:p>
          <a:p>
            <a:pPr marL="0" indent="0">
              <a:buNone/>
            </a:pPr>
            <a:endParaRPr lang="en-HK" sz="3000" dirty="0">
              <a:solidFill>
                <a:schemeClr val="tx1"/>
              </a:solidFill>
              <a:latin typeface="Century Gothic (Body)"/>
            </a:endParaRPr>
          </a:p>
          <a:p>
            <a:pPr marL="0" indent="0">
              <a:buNone/>
            </a:pPr>
            <a:r>
              <a:rPr lang="en-US" sz="3000" b="1" i="0" u="sng" dirty="0" err="1">
                <a:solidFill>
                  <a:schemeClr val="tx1"/>
                </a:solidFill>
                <a:effectLst/>
                <a:latin typeface="Century Gothic (Body)"/>
              </a:rPr>
              <a:t>Olist</a:t>
            </a:r>
            <a:r>
              <a:rPr lang="en-US" sz="3000" b="1" i="0" u="sng" dirty="0">
                <a:solidFill>
                  <a:schemeClr val="tx1"/>
                </a:solidFill>
                <a:effectLst/>
                <a:latin typeface="Century Gothic (Body)"/>
              </a:rPr>
              <a:t> </a:t>
            </a:r>
            <a:r>
              <a:rPr lang="en-US" sz="3000" b="0" i="0" dirty="0">
                <a:solidFill>
                  <a:schemeClr val="tx1"/>
                </a:solidFill>
                <a:effectLst/>
                <a:latin typeface="Century Gothic (Body)"/>
              </a:rPr>
              <a:t>is the </a:t>
            </a:r>
            <a:r>
              <a:rPr lang="en-US" sz="3000" b="1" i="0" u="sng" dirty="0">
                <a:solidFill>
                  <a:schemeClr val="tx1"/>
                </a:solidFill>
                <a:effectLst/>
                <a:latin typeface="Century Gothic (Body)"/>
              </a:rPr>
              <a:t>leading SMB commerce enabler ecosystem</a:t>
            </a:r>
            <a:r>
              <a:rPr lang="en-US" sz="3000" b="0" i="0" dirty="0">
                <a:solidFill>
                  <a:schemeClr val="tx1"/>
                </a:solidFill>
                <a:effectLst/>
                <a:latin typeface="Century Gothic (Body)"/>
              </a:rPr>
              <a:t>, operating in 3 dimensions: Commerce, Logistics and Capital.</a:t>
            </a:r>
            <a:endParaRPr lang="en-US" sz="3000" dirty="0">
              <a:solidFill>
                <a:schemeClr val="tx1"/>
              </a:solidFill>
              <a:latin typeface="Century Gothic (Body)"/>
            </a:endParaRPr>
          </a:p>
          <a:p>
            <a:pPr marL="0" indent="0">
              <a:buNone/>
            </a:pPr>
            <a:r>
              <a:rPr lang="en-US" sz="3000" dirty="0">
                <a:solidFill>
                  <a:schemeClr val="tx1"/>
                </a:solidFill>
                <a:latin typeface="Century Gothic (Body)"/>
              </a:rPr>
              <a:t>Employee: Over 1000 people</a:t>
            </a:r>
            <a:endParaRPr lang="en-HK" sz="3000" dirty="0">
              <a:solidFill>
                <a:schemeClr val="tx1"/>
              </a:solidFill>
              <a:latin typeface="Century Gothic (Body)"/>
            </a:endParaRPr>
          </a:p>
        </p:txBody>
      </p:sp>
    </p:spTree>
    <p:extLst>
      <p:ext uri="{BB962C8B-B14F-4D97-AF65-F5344CB8AC3E}">
        <p14:creationId xmlns:p14="http://schemas.microsoft.com/office/powerpoint/2010/main" val="8861583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955DEC-E232-4815-A2AC-7782D6070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77788" y="5611282"/>
            <a:ext cx="8534400" cy="1507067"/>
          </a:xfrm>
        </p:spPr>
        <p:txBody>
          <a:bodyPr/>
          <a:lstStyle/>
          <a:p>
            <a:endParaRPr lang="en-H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3E9FD5-D2BA-4DE4-AE41-D56C41938A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5187" y="2611756"/>
            <a:ext cx="8534400" cy="45719"/>
          </a:xfrm>
        </p:spPr>
        <p:txBody>
          <a:bodyPr>
            <a:normAutofit fontScale="25000" lnSpcReduction="20000"/>
          </a:bodyPr>
          <a:lstStyle/>
          <a:p>
            <a:pPr marL="0" indent="0">
              <a:buNone/>
            </a:pPr>
            <a:endParaRPr lang="en-HK" sz="11200" b="1" i="1" u="sng" dirty="0">
              <a:solidFill>
                <a:schemeClr val="tx1"/>
              </a:solidFill>
              <a:latin typeface="Century Gothic (Body)"/>
            </a:endParaRPr>
          </a:p>
          <a:p>
            <a:pPr marL="0" indent="0">
              <a:buNone/>
            </a:pPr>
            <a:endParaRPr lang="en-HK" sz="11200" b="1" i="1" u="sng" dirty="0">
              <a:solidFill>
                <a:schemeClr val="tx1"/>
              </a:solidFill>
              <a:latin typeface="Century Gothic (Body)"/>
            </a:endParaRPr>
          </a:p>
          <a:p>
            <a:pPr marL="0" indent="0">
              <a:buNone/>
            </a:pPr>
            <a:r>
              <a:rPr lang="en-HK" sz="11200" b="1" i="1" u="sng" dirty="0">
                <a:solidFill>
                  <a:schemeClr val="tx1"/>
                </a:solidFill>
                <a:latin typeface="Century Gothic (Body)"/>
              </a:rPr>
              <a:t>What we want to answer in this project?</a:t>
            </a:r>
          </a:p>
          <a:p>
            <a:pPr marL="0" indent="0">
              <a:buNone/>
            </a:pPr>
            <a:endParaRPr lang="en-HK" sz="10000" b="1" i="1" u="sng" dirty="0">
              <a:solidFill>
                <a:schemeClr val="tx1"/>
              </a:solidFill>
              <a:latin typeface="Century Gothic (Body)"/>
            </a:endParaRPr>
          </a:p>
          <a:p>
            <a:r>
              <a:rPr lang="en-HK" sz="10000" b="1" dirty="0">
                <a:solidFill>
                  <a:schemeClr val="tx1"/>
                </a:solidFill>
                <a:latin typeface="Century Gothic (Body)"/>
              </a:rPr>
              <a:t>Data Visualization part:</a:t>
            </a:r>
          </a:p>
          <a:p>
            <a:pPr marL="457200" lvl="1" indent="0">
              <a:lnSpc>
                <a:spcPct val="115000"/>
              </a:lnSpc>
              <a:buNone/>
            </a:pPr>
            <a:r>
              <a:rPr lang="en-HK" sz="10000" b="1" u="none" strike="noStrik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 (Body)"/>
                <a:ea typeface="Arial" panose="020B0604020202020204" pitchFamily="34" charset="0"/>
              </a:rPr>
              <a:t>How</a:t>
            </a:r>
            <a:r>
              <a:rPr lang="en-HK" sz="10000" u="none" strike="noStrike" dirty="0">
                <a:solidFill>
                  <a:schemeClr val="tx1"/>
                </a:solidFill>
                <a:effectLst/>
                <a:latin typeface="Century Gothic (Body)"/>
                <a:ea typeface="Arial" panose="020B0604020202020204" pitchFamily="34" charset="0"/>
              </a:rPr>
              <a:t> many customers, orders, and orders per customer does the company have?</a:t>
            </a:r>
          </a:p>
          <a:p>
            <a:pPr marL="457200" lvl="1" indent="0">
              <a:lnSpc>
                <a:spcPct val="115000"/>
              </a:lnSpc>
              <a:buNone/>
            </a:pPr>
            <a:r>
              <a:rPr lang="en-HK" sz="10000" b="1" u="none" strike="noStrik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 (Body)"/>
                <a:ea typeface="Arial" panose="020B0604020202020204" pitchFamily="34" charset="0"/>
              </a:rPr>
              <a:t>What</a:t>
            </a:r>
            <a:r>
              <a:rPr lang="en-HK" sz="10000" u="none" strike="noStrike" dirty="0">
                <a:solidFill>
                  <a:schemeClr val="tx1"/>
                </a:solidFill>
                <a:effectLst/>
                <a:latin typeface="Century Gothic (Body)"/>
                <a:ea typeface="Arial" panose="020B0604020202020204" pitchFamily="34" charset="0"/>
              </a:rPr>
              <a:t> is the number of customers by state?</a:t>
            </a:r>
          </a:p>
          <a:p>
            <a:pPr marL="457200" lvl="1" indent="0">
              <a:lnSpc>
                <a:spcPct val="115000"/>
              </a:lnSpc>
              <a:buNone/>
            </a:pPr>
            <a:r>
              <a:rPr lang="en-HK" sz="10000" b="1" u="none" strike="noStrik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 (Body)"/>
                <a:ea typeface="Arial" panose="020B0604020202020204" pitchFamily="34" charset="0"/>
              </a:rPr>
              <a:t>What</a:t>
            </a:r>
            <a:r>
              <a:rPr lang="en-HK" sz="10000" u="none" strike="noStrike" dirty="0">
                <a:solidFill>
                  <a:schemeClr val="tx1"/>
                </a:solidFill>
                <a:effectLst/>
                <a:latin typeface="Century Gothic (Body)"/>
                <a:ea typeface="Arial" panose="020B0604020202020204" pitchFamily="34" charset="0"/>
              </a:rPr>
              <a:t> is the number of orders by month?</a:t>
            </a:r>
          </a:p>
          <a:p>
            <a:pPr marL="457200" lvl="1" indent="0">
              <a:lnSpc>
                <a:spcPct val="115000"/>
              </a:lnSpc>
              <a:buNone/>
            </a:pPr>
            <a:r>
              <a:rPr lang="en-HK" sz="10000" b="1" u="none" strike="noStrik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 (Body)"/>
                <a:ea typeface="Arial" panose="020B0604020202020204" pitchFamily="34" charset="0"/>
              </a:rPr>
              <a:t>What </a:t>
            </a:r>
            <a:r>
              <a:rPr lang="en-HK" sz="10000" u="none" strike="noStrike" dirty="0">
                <a:solidFill>
                  <a:schemeClr val="tx1"/>
                </a:solidFill>
                <a:effectLst/>
                <a:latin typeface="Century Gothic (Body)"/>
                <a:ea typeface="Arial" panose="020B0604020202020204" pitchFamily="34" charset="0"/>
              </a:rPr>
              <a:t>are the top 5 product categories?</a:t>
            </a:r>
          </a:p>
          <a:p>
            <a:pPr marL="457200" lvl="1" indent="0">
              <a:lnSpc>
                <a:spcPct val="115000"/>
              </a:lnSpc>
              <a:buNone/>
            </a:pPr>
            <a:r>
              <a:rPr lang="en-HK" sz="10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 (Body)"/>
                <a:ea typeface="Arial" panose="020B0604020202020204" pitchFamily="34" charset="0"/>
              </a:rPr>
              <a:t>Visualize</a:t>
            </a:r>
            <a:r>
              <a:rPr lang="en-HK" sz="10000" dirty="0">
                <a:solidFill>
                  <a:schemeClr val="tx1"/>
                </a:solidFill>
                <a:effectLst/>
                <a:latin typeface="Century Gothic (Body)"/>
                <a:ea typeface="Arial" panose="020B0604020202020204" pitchFamily="34" charset="0"/>
              </a:rPr>
              <a:t> the company’s customers’ demographics, sales trend, orders by categories, orders changes by year</a:t>
            </a:r>
            <a:endParaRPr lang="en-HK" sz="10000" u="none" strike="noStrike" dirty="0">
              <a:solidFill>
                <a:schemeClr val="tx1"/>
              </a:solidFill>
              <a:effectLst/>
              <a:latin typeface="Century Gothic (Body)"/>
              <a:ea typeface="Arial" panose="020B0604020202020204" pitchFamily="34" charset="0"/>
            </a:endParaRPr>
          </a:p>
          <a:p>
            <a:pPr marL="457200" lvl="1" indent="0">
              <a:lnSpc>
                <a:spcPct val="115000"/>
              </a:lnSpc>
              <a:buNone/>
            </a:pPr>
            <a:endParaRPr lang="en-HK" sz="10000" u="none" strike="noStrike" dirty="0">
              <a:effectLst/>
              <a:latin typeface="Century Gothic (Body)"/>
              <a:ea typeface="Arial" panose="020B0604020202020204" pitchFamily="34" charset="0"/>
            </a:endParaRPr>
          </a:p>
          <a:p>
            <a:endParaRPr lang="en-HK" dirty="0"/>
          </a:p>
        </p:txBody>
      </p:sp>
    </p:spTree>
    <p:extLst>
      <p:ext uri="{BB962C8B-B14F-4D97-AF65-F5344CB8AC3E}">
        <p14:creationId xmlns:p14="http://schemas.microsoft.com/office/powerpoint/2010/main" val="18151966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2DCEFE-C265-4E55-BCDC-C39574489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60A7F7-8D87-49BE-B8D1-C06181937B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2" y="390525"/>
            <a:ext cx="8534400" cy="3038475"/>
          </a:xfrm>
        </p:spPr>
        <p:txBody>
          <a:bodyPr/>
          <a:lstStyle/>
          <a:p>
            <a:r>
              <a:rPr lang="en-HK" sz="2500" b="1" dirty="0">
                <a:solidFill>
                  <a:schemeClr val="tx1"/>
                </a:solidFill>
              </a:rPr>
              <a:t>Data Analysis part:</a:t>
            </a:r>
          </a:p>
          <a:p>
            <a:pPr marL="0" indent="0">
              <a:buNone/>
            </a:pPr>
            <a:r>
              <a:rPr lang="en-HK" sz="25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 (Body)"/>
                <a:ea typeface="Arial" panose="020B0604020202020204" pitchFamily="34" charset="0"/>
              </a:rPr>
              <a:t>     </a:t>
            </a:r>
            <a:r>
              <a:rPr lang="en-HK" sz="2500" dirty="0">
                <a:solidFill>
                  <a:schemeClr val="tx1"/>
                </a:solidFill>
                <a:latin typeface="Century Gothic (Body)"/>
                <a:ea typeface="Arial" panose="020B0604020202020204" pitchFamily="34" charset="0"/>
              </a:rPr>
              <a:t>Feedback </a:t>
            </a:r>
            <a:r>
              <a:rPr lang="en-HK" sz="25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 (Body)"/>
                <a:ea typeface="Arial" panose="020B0604020202020204" pitchFamily="34" charset="0"/>
              </a:rPr>
              <a:t>Sentiment Analysis</a:t>
            </a:r>
          </a:p>
          <a:p>
            <a:pPr marL="0" indent="0">
              <a:buNone/>
            </a:pPr>
            <a:r>
              <a:rPr lang="en-HK" sz="2500" dirty="0">
                <a:solidFill>
                  <a:schemeClr val="tx1"/>
                </a:solidFill>
                <a:latin typeface="Century Gothic (Body)"/>
                <a:ea typeface="Arial" panose="020B0604020202020204" pitchFamily="34" charset="0"/>
              </a:rPr>
              <a:t>     Sales </a:t>
            </a:r>
            <a:r>
              <a:rPr lang="en-HK" sz="25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 (Body)"/>
                <a:ea typeface="Arial" panose="020B0604020202020204" pitchFamily="34" charset="0"/>
              </a:rPr>
              <a:t>Prediction</a:t>
            </a:r>
            <a:endParaRPr lang="en-HK" sz="25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 (Body)"/>
            </a:endParaRPr>
          </a:p>
          <a:p>
            <a:endParaRPr lang="en-HK" dirty="0"/>
          </a:p>
        </p:txBody>
      </p:sp>
      <p:pic>
        <p:nvPicPr>
          <p:cNvPr id="7" name="Picture 6" descr="A picture containing text, person&#10;&#10;Description automatically generated">
            <a:extLst>
              <a:ext uri="{FF2B5EF4-FFF2-40B4-BE49-F238E27FC236}">
                <a16:creationId xmlns:a16="http://schemas.microsoft.com/office/drawing/2014/main" id="{CF4FA10E-E631-49F3-AEA8-ECD7B33474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616" y="4012987"/>
            <a:ext cx="2045018" cy="2133600"/>
          </a:xfrm>
          <a:prstGeom prst="rect">
            <a:avLst/>
          </a:prstGeom>
        </p:spPr>
      </p:pic>
      <p:pic>
        <p:nvPicPr>
          <p:cNvPr id="8" name="Picture 7" descr="A picture containing text, person&#10;&#10;Description automatically generated">
            <a:extLst>
              <a:ext uri="{FF2B5EF4-FFF2-40B4-BE49-F238E27FC236}">
                <a16:creationId xmlns:a16="http://schemas.microsoft.com/office/drawing/2014/main" id="{19B84CEA-9CE2-493B-B796-1FE0911FA6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2913" y="3622462"/>
            <a:ext cx="2045018" cy="2133600"/>
          </a:xfrm>
          <a:prstGeom prst="rect">
            <a:avLst/>
          </a:prstGeom>
        </p:spPr>
      </p:pic>
      <p:pic>
        <p:nvPicPr>
          <p:cNvPr id="9" name="Picture 8" descr="A picture containing text, person&#10;&#10;Description automatically generated">
            <a:extLst>
              <a:ext uri="{FF2B5EF4-FFF2-40B4-BE49-F238E27FC236}">
                <a16:creationId xmlns:a16="http://schemas.microsoft.com/office/drawing/2014/main" id="{3F617C64-CF34-4893-B297-E4579DDBD9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6210" y="3227070"/>
            <a:ext cx="2045018" cy="2133600"/>
          </a:xfrm>
          <a:prstGeom prst="rect">
            <a:avLst/>
          </a:prstGeom>
        </p:spPr>
      </p:pic>
      <p:pic>
        <p:nvPicPr>
          <p:cNvPr id="10" name="Picture 9" descr="A picture containing text, person&#10;&#10;Description automatically generated">
            <a:extLst>
              <a:ext uri="{FF2B5EF4-FFF2-40B4-BE49-F238E27FC236}">
                <a16:creationId xmlns:a16="http://schemas.microsoft.com/office/drawing/2014/main" id="{4277B7E2-DFE3-4DE3-BBE6-BC6D25EB1B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4911" y="2870093"/>
            <a:ext cx="2045018" cy="2133600"/>
          </a:xfrm>
          <a:prstGeom prst="rect">
            <a:avLst/>
          </a:prstGeom>
        </p:spPr>
      </p:pic>
      <p:sp>
        <p:nvSpPr>
          <p:cNvPr id="11" name="Thought Bubble: Cloud 10">
            <a:extLst>
              <a:ext uri="{FF2B5EF4-FFF2-40B4-BE49-F238E27FC236}">
                <a16:creationId xmlns:a16="http://schemas.microsoft.com/office/drawing/2014/main" id="{5117DC7F-1913-4369-B01E-9D9EE946350C}"/>
              </a:ext>
            </a:extLst>
          </p:cNvPr>
          <p:cNvSpPr/>
          <p:nvPr/>
        </p:nvSpPr>
        <p:spPr>
          <a:xfrm>
            <a:off x="7943850" y="1028700"/>
            <a:ext cx="3563938" cy="1428750"/>
          </a:xfrm>
          <a:prstGeom prst="cloudCallou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HK" dirty="0">
                <a:sym typeface="Wingdings" panose="05000000000000000000" pitchFamily="2" charset="2"/>
              </a:rPr>
              <a:t> </a:t>
            </a:r>
            <a:r>
              <a:rPr lang="en-HK" dirty="0"/>
              <a:t>Analysis helps me a lot! Thanks Gary!</a:t>
            </a:r>
          </a:p>
        </p:txBody>
      </p:sp>
    </p:spTree>
    <p:extLst>
      <p:ext uri="{BB962C8B-B14F-4D97-AF65-F5344CB8AC3E}">
        <p14:creationId xmlns:p14="http://schemas.microsoft.com/office/powerpoint/2010/main" val="38919504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DAF1E-4C85-44BD-9774-34A4CAE78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H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13B185-99CF-4F4C-8DA0-B144C3DC32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2" y="685801"/>
            <a:ext cx="8534400" cy="4572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HK" sz="25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About Dataset cleaning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A4B8CB-DEF6-4985-A6F4-FBB3822E48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337" y="1500716"/>
            <a:ext cx="11039475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8099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3F3E0C-6B83-4E8D-B991-9E094B3149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4013200"/>
            <a:ext cx="8534400" cy="1981199"/>
          </a:xfrm>
        </p:spPr>
        <p:txBody>
          <a:bodyPr/>
          <a:lstStyle/>
          <a:p>
            <a:endParaRPr lang="en-H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D354DF-9F73-4503-B5AB-2264F87F16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2" y="685801"/>
            <a:ext cx="8534400" cy="15070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HK" sz="2500" b="1" u="none" strike="noStrik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 (Body)"/>
                <a:ea typeface="Arial" panose="020B0604020202020204" pitchFamily="34" charset="0"/>
              </a:rPr>
              <a:t>How</a:t>
            </a:r>
            <a:r>
              <a:rPr lang="en-HK" sz="2500" u="none" strike="noStrike" dirty="0">
                <a:solidFill>
                  <a:schemeClr val="tx1"/>
                </a:solidFill>
                <a:effectLst/>
                <a:latin typeface="Century Gothic (Body)"/>
                <a:ea typeface="Arial" panose="020B0604020202020204" pitchFamily="34" charset="0"/>
              </a:rPr>
              <a:t> many customers, orders, and orders per customer does the company have?</a:t>
            </a:r>
          </a:p>
          <a:p>
            <a:endParaRPr lang="en-HK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CD57705-8303-4FBD-AB5F-42AD38F203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492" y="1971675"/>
            <a:ext cx="7620000" cy="145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8337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6CE55-CEDE-4C65-BFC8-BC2B416F77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8724" y="1611284"/>
            <a:ext cx="6019801" cy="4398991"/>
          </a:xfrm>
        </p:spPr>
        <p:txBody>
          <a:bodyPr>
            <a:normAutofit/>
          </a:bodyPr>
          <a:lstStyle/>
          <a:p>
            <a:r>
              <a:rPr lang="en-HK" sz="2800" dirty="0"/>
              <a:t>1. SAO PAULO – 40.30K</a:t>
            </a:r>
            <a:br>
              <a:rPr lang="en-HK" sz="2800" dirty="0"/>
            </a:br>
            <a:r>
              <a:rPr lang="en-US" sz="1800" b="1" i="0" dirty="0">
                <a:latin typeface="Century Gothic (Body)"/>
              </a:rPr>
              <a:t>the </a:t>
            </a:r>
            <a:r>
              <a:rPr lang="en-US" sz="1800" b="1" i="0" strike="noStrike" dirty="0">
                <a:latin typeface="Century Gothic (Body)"/>
                <a:hlinkClick r:id="rId2" tooltip="List of largest cities in Brazil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most populous city</a:t>
            </a:r>
            <a:r>
              <a:rPr lang="en-US" sz="1800" b="1" i="0" dirty="0">
                <a:latin typeface="Century Gothic (Body)"/>
              </a:rPr>
              <a:t> in Brazil (Financial Center)</a:t>
            </a:r>
            <a:br>
              <a:rPr lang="en-US" sz="1400" b="0" i="0" dirty="0">
                <a:effectLst/>
                <a:latin typeface="Arial" panose="020B0604020202020204" pitchFamily="34" charset="0"/>
              </a:rPr>
            </a:br>
            <a:br>
              <a:rPr lang="en-HK" sz="2800" dirty="0"/>
            </a:br>
            <a:r>
              <a:rPr lang="en-HK" sz="2800" dirty="0"/>
              <a:t>2. Minas Gerais – 11.26k</a:t>
            </a:r>
            <a:br>
              <a:rPr lang="en-HK" sz="2800" dirty="0"/>
            </a:br>
            <a:r>
              <a:rPr lang="en-HK" sz="1800" b="1" i="0" dirty="0">
                <a:effectLst/>
                <a:latin typeface="Century Gothic (Body)"/>
              </a:rPr>
              <a:t>the </a:t>
            </a:r>
            <a:r>
              <a:rPr lang="en-HK" sz="1800" b="1" i="0" u="sng" dirty="0">
                <a:effectLst/>
                <a:latin typeface="Century Gothic (Body)"/>
              </a:rPr>
              <a:t>second most populous</a:t>
            </a:r>
            <a:br>
              <a:rPr lang="en-HK" sz="1800" b="1" i="0" u="sng" dirty="0">
                <a:effectLst/>
                <a:latin typeface="Century Gothic (Body)"/>
              </a:rPr>
            </a:br>
            <a:br>
              <a:rPr lang="en-HK" sz="2700" b="1" i="1" u="sng" dirty="0">
                <a:effectLst/>
                <a:latin typeface="Century Gothic (Body)"/>
              </a:rPr>
            </a:br>
            <a:r>
              <a:rPr lang="en-HK" sz="27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 (Body)"/>
              </a:rPr>
              <a:t>This 2 cities contents most of the customer’s size</a:t>
            </a:r>
            <a:br>
              <a:rPr lang="en-HK" sz="2700" b="1" i="1" u="sng" dirty="0">
                <a:solidFill>
                  <a:srgbClr val="202122"/>
                </a:solidFill>
                <a:effectLst/>
                <a:latin typeface="Century Gothic (Body)"/>
              </a:rPr>
            </a:br>
            <a:endParaRPr lang="en-HK" sz="2700" b="1" i="1" u="sng" dirty="0">
              <a:solidFill>
                <a:schemeClr val="accent4">
                  <a:lumMod val="75000"/>
                </a:schemeClr>
              </a:solidFill>
              <a:latin typeface="Century Gothic (Body)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83E07F-D707-4B08-8F13-5BDB14EE2C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2" y="685800"/>
            <a:ext cx="8534400" cy="11906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HK" sz="2500" b="1" u="none" strike="noStrik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 (Body)"/>
                <a:ea typeface="Arial" panose="020B0604020202020204" pitchFamily="34" charset="0"/>
              </a:rPr>
              <a:t>What</a:t>
            </a:r>
            <a:r>
              <a:rPr lang="en-HK" sz="2500" u="none" strike="noStrike" dirty="0">
                <a:solidFill>
                  <a:schemeClr val="tx1"/>
                </a:solidFill>
                <a:effectLst/>
                <a:latin typeface="Century Gothic (Body)"/>
                <a:ea typeface="Arial" panose="020B0604020202020204" pitchFamily="34" charset="0"/>
              </a:rPr>
              <a:t> is the number of customers by state?</a:t>
            </a:r>
          </a:p>
          <a:p>
            <a:endParaRPr lang="en-HK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F06FB2-E8EF-4F0B-984C-576D9C69E9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8217" y="1611283"/>
            <a:ext cx="3563303" cy="4776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3537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2B619-CC0F-4892-B761-005E14278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3695700"/>
            <a:ext cx="8534400" cy="2298699"/>
          </a:xfrm>
        </p:spPr>
        <p:txBody>
          <a:bodyPr>
            <a:normAutofit/>
          </a:bodyPr>
          <a:lstStyle/>
          <a:p>
            <a:endParaRPr lang="en-HK" sz="2400" dirty="0">
              <a:latin typeface="Century Gothic (Body)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CAA608-F766-41DF-88B3-C36F4D6743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2" y="685800"/>
            <a:ext cx="8534400" cy="12096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HK" sz="2500" b="1" u="none" strike="noStrik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 (Body)"/>
                <a:ea typeface="Arial" panose="020B0604020202020204" pitchFamily="34" charset="0"/>
              </a:rPr>
              <a:t>What</a:t>
            </a:r>
            <a:r>
              <a:rPr lang="en-HK" sz="2500" u="none" strike="noStrike" dirty="0">
                <a:solidFill>
                  <a:schemeClr val="tx1"/>
                </a:solidFill>
                <a:effectLst/>
                <a:latin typeface="Century Gothic (Body)"/>
                <a:ea typeface="Arial" panose="020B0604020202020204" pitchFamily="34" charset="0"/>
              </a:rPr>
              <a:t> is the number of orders by month?</a:t>
            </a:r>
          </a:p>
          <a:p>
            <a:endParaRPr lang="en-HK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10A5D7-CA96-481D-9AAE-A7C20E3816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362" y="1895475"/>
            <a:ext cx="2562225" cy="1371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F50E595-352F-4E58-9E7F-A46879662D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1137" y="1895475"/>
            <a:ext cx="1609725" cy="1466850"/>
          </a:xfrm>
          <a:prstGeom prst="rect">
            <a:avLst/>
          </a:prstGeom>
        </p:spPr>
      </p:pic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66D9BC61-96CD-4179-91C8-A2AF864B13AB}"/>
              </a:ext>
            </a:extLst>
          </p:cNvPr>
          <p:cNvCxnSpPr>
            <a:cxnSpLocks/>
          </p:cNvCxnSpPr>
          <p:nvPr/>
        </p:nvCxnSpPr>
        <p:spPr>
          <a:xfrm rot="10800000">
            <a:off x="3733802" y="2228853"/>
            <a:ext cx="1217610" cy="752473"/>
          </a:xfrm>
          <a:prstGeom prst="bentConnector3">
            <a:avLst/>
          </a:prstGeom>
          <a:ln>
            <a:solidFill>
              <a:schemeClr val="accent1">
                <a:alpha val="6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5848231"/>
      </p:ext>
    </p:extLst>
  </p:cSld>
  <p:clrMapOvr>
    <a:masterClrMapping/>
  </p:clrMapOvr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249</TotalTime>
  <Words>466</Words>
  <Application>Microsoft Office PowerPoint</Application>
  <PresentationFormat>寬螢幕</PresentationFormat>
  <Paragraphs>65</Paragraphs>
  <Slides>26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26</vt:i4>
      </vt:variant>
    </vt:vector>
  </HeadingPairs>
  <TitlesOfParts>
    <vt:vector size="31" baseType="lpstr">
      <vt:lpstr>Century Gothic (Body)</vt:lpstr>
      <vt:lpstr>Arial</vt:lpstr>
      <vt:lpstr>Century Gothic</vt:lpstr>
      <vt:lpstr>Wingdings 3</vt:lpstr>
      <vt:lpstr>Slice</vt:lpstr>
      <vt:lpstr> Data engineering final project  Team member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1. SAO PAULO – 40.30K the most populous city in Brazil (Financial Center)  2. Minas Gerais – 11.26k the second most populous  This 2 cities contents most of the customer’s size </vt:lpstr>
      <vt:lpstr>PowerPoint 簡報</vt:lpstr>
      <vt:lpstr>1. Luxury bedding/ Homeware 2. Healthcare/ loss-weight  3. Sport related 4. movie decoration/ partyroom decoration 5. Accessories</vt:lpstr>
      <vt:lpstr>PowerPoint 簡報</vt:lpstr>
      <vt:lpstr> We can see the result  in next page!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Limitations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engineering final project  Team member</dc:title>
  <dc:creator>mrlesliechan@gmail.com</dc:creator>
  <cp:lastModifiedBy>Ho Yin Chung</cp:lastModifiedBy>
  <cp:revision>38</cp:revision>
  <dcterms:created xsi:type="dcterms:W3CDTF">2021-06-21T14:56:22Z</dcterms:created>
  <dcterms:modified xsi:type="dcterms:W3CDTF">2021-06-24T02:29:47Z</dcterms:modified>
</cp:coreProperties>
</file>